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8F0A6-DD58-4084-B3C4-A1A8F1695ABA}" type="datetimeFigureOut">
              <a:rPr lang="nl-NL" smtClean="0"/>
              <a:pPr/>
              <a:t>8-4-2013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580FA-75B9-4C3B-842D-CE5E893DFC0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580FA-75B9-4C3B-842D-CE5E893DFC08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580FA-75B9-4C3B-842D-CE5E893DFC08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580FA-75B9-4C3B-842D-CE5E893DFC08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580FA-75B9-4C3B-842D-CE5E893DFC08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580FA-75B9-4C3B-842D-CE5E893DFC08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580FA-75B9-4C3B-842D-CE5E893DFC08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580FA-75B9-4C3B-842D-CE5E893DFC08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580FA-75B9-4C3B-842D-CE5E893DFC08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580FA-75B9-4C3B-842D-CE5E893DFC08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580FA-75B9-4C3B-842D-CE5E893DFC08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580FA-75B9-4C3B-842D-CE5E893DFC08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580FA-75B9-4C3B-842D-CE5E893DFC08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580FA-75B9-4C3B-842D-CE5E893DFC08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580FA-75B9-4C3B-842D-CE5E893DFC08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580FA-75B9-4C3B-842D-CE5E893DFC08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580FA-75B9-4C3B-842D-CE5E893DFC08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580FA-75B9-4C3B-842D-CE5E893DFC08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9FCC-179C-4E96-9F20-A787D5832F70}" type="datetimeFigureOut">
              <a:rPr lang="nl-NL" smtClean="0"/>
              <a:pPr/>
              <a:t>8-4-2013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E857C-916E-4036-87E4-26C4C56426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9FCC-179C-4E96-9F20-A787D5832F70}" type="datetimeFigureOut">
              <a:rPr lang="nl-NL" smtClean="0"/>
              <a:pPr/>
              <a:t>8-4-2013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E857C-916E-4036-87E4-26C4C56426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9FCC-179C-4E96-9F20-A787D5832F70}" type="datetimeFigureOut">
              <a:rPr lang="nl-NL" smtClean="0"/>
              <a:pPr/>
              <a:t>8-4-2013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E857C-916E-4036-87E4-26C4C56426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9FCC-179C-4E96-9F20-A787D5832F70}" type="datetimeFigureOut">
              <a:rPr lang="nl-NL" smtClean="0"/>
              <a:pPr/>
              <a:t>8-4-2013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E857C-916E-4036-87E4-26C4C56426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9FCC-179C-4E96-9F20-A787D5832F70}" type="datetimeFigureOut">
              <a:rPr lang="nl-NL" smtClean="0"/>
              <a:pPr/>
              <a:t>8-4-2013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E857C-916E-4036-87E4-26C4C56426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9FCC-179C-4E96-9F20-A787D5832F70}" type="datetimeFigureOut">
              <a:rPr lang="nl-NL" smtClean="0"/>
              <a:pPr/>
              <a:t>8-4-2013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E857C-916E-4036-87E4-26C4C56426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9FCC-179C-4E96-9F20-A787D5832F70}" type="datetimeFigureOut">
              <a:rPr lang="nl-NL" smtClean="0"/>
              <a:pPr/>
              <a:t>8-4-2013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E857C-916E-4036-87E4-26C4C56426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9FCC-179C-4E96-9F20-A787D5832F70}" type="datetimeFigureOut">
              <a:rPr lang="nl-NL" smtClean="0"/>
              <a:pPr/>
              <a:t>8-4-2013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E857C-916E-4036-87E4-26C4C56426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9FCC-179C-4E96-9F20-A787D5832F70}" type="datetimeFigureOut">
              <a:rPr lang="nl-NL" smtClean="0"/>
              <a:pPr/>
              <a:t>8-4-2013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E857C-916E-4036-87E4-26C4C56426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9FCC-179C-4E96-9F20-A787D5832F70}" type="datetimeFigureOut">
              <a:rPr lang="nl-NL" smtClean="0"/>
              <a:pPr/>
              <a:t>8-4-2013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E857C-916E-4036-87E4-26C4C56426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79FCC-179C-4E96-9F20-A787D5832F70}" type="datetimeFigureOut">
              <a:rPr lang="nl-NL" smtClean="0"/>
              <a:pPr/>
              <a:t>8-4-2013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E857C-916E-4036-87E4-26C4C56426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79FCC-179C-4E96-9F20-A787D5832F70}" type="datetimeFigureOut">
              <a:rPr lang="nl-NL" smtClean="0"/>
              <a:pPr/>
              <a:t>8-4-2013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E857C-916E-4036-87E4-26C4C564260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Presentatie Artikel</a:t>
            </a:r>
            <a:br>
              <a:rPr lang="nl-NL" dirty="0" smtClean="0"/>
            </a:br>
            <a:r>
              <a:rPr lang="nl-NL" dirty="0" smtClean="0"/>
              <a:t>Traditionele Chinese Geneeskunde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Zijn alle ingesloten patiënten geanalyseerd in de groep waarin ze waren gerandomiseerd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Ja</a:t>
            </a:r>
          </a:p>
          <a:p>
            <a:pPr lvl="1"/>
            <a:r>
              <a:rPr lang="nl-NL" dirty="0" smtClean="0"/>
              <a:t>Tabel 1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0"/>
            <a:ext cx="6600825" cy="653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Zijn de groepen, afgezien van de interventie, gelijk </a:t>
            </a:r>
            <a:r>
              <a:rPr lang="nl-NL" dirty="0" smtClean="0"/>
              <a:t>behandeld?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Ja</a:t>
            </a:r>
          </a:p>
          <a:p>
            <a:pPr lvl="1"/>
            <a:r>
              <a:rPr lang="en-US" dirty="0" smtClean="0"/>
              <a:t>All participants received a self-care book with information on managing flare-ups, exercise, and life-style </a:t>
            </a:r>
            <a:r>
              <a:rPr lang="en-US" dirty="0" smtClean="0"/>
              <a:t>modifications</a:t>
            </a:r>
          </a:p>
          <a:p>
            <a:pPr lvl="1"/>
            <a:r>
              <a:rPr lang="en-US" dirty="0" smtClean="0"/>
              <a:t>De </a:t>
            </a:r>
            <a:r>
              <a:rPr lang="en-US" dirty="0" err="1" smtClean="0"/>
              <a:t>patienten</a:t>
            </a:r>
            <a:r>
              <a:rPr lang="en-US" dirty="0" smtClean="0"/>
              <a:t> </a:t>
            </a:r>
            <a:r>
              <a:rPr lang="en-US" dirty="0" err="1" smtClean="0"/>
              <a:t>kregen</a:t>
            </a:r>
            <a:r>
              <a:rPr lang="en-US" dirty="0" smtClean="0"/>
              <a:t> </a:t>
            </a:r>
            <a:r>
              <a:rPr lang="en-US" dirty="0" err="1" smtClean="0"/>
              <a:t>dezelfde</a:t>
            </a:r>
            <a:r>
              <a:rPr lang="en-US" dirty="0" smtClean="0"/>
              <a:t> follow-up, en </a:t>
            </a:r>
            <a:r>
              <a:rPr lang="en-US" dirty="0" err="1" smtClean="0"/>
              <a:t>beantwoorde</a:t>
            </a:r>
            <a:r>
              <a:rPr lang="en-US" dirty="0" smtClean="0"/>
              <a:t> </a:t>
            </a:r>
            <a:r>
              <a:rPr lang="en-US" dirty="0" err="1" smtClean="0"/>
              <a:t>dezelfde</a:t>
            </a:r>
            <a:r>
              <a:rPr lang="en-US" dirty="0" smtClean="0"/>
              <a:t> </a:t>
            </a:r>
            <a:r>
              <a:rPr lang="en-US" dirty="0" err="1" smtClean="0"/>
              <a:t>meetinstrumenten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  <a:p>
            <a:pPr lvl="1">
              <a:buNone/>
            </a:pPr>
            <a:r>
              <a:rPr lang="en-US" sz="1400" dirty="0" smtClean="0"/>
              <a:t>	</a:t>
            </a:r>
            <a:r>
              <a:rPr lang="en-US" sz="1400" dirty="0" smtClean="0"/>
              <a:t>							Study treatments</a:t>
            </a:r>
            <a:endParaRPr lang="nl-NL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Zijn de resultaten van het onderzoek valide en toepasbaar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Ja </a:t>
            </a:r>
          </a:p>
          <a:p>
            <a:pPr lvl="1"/>
            <a:r>
              <a:rPr lang="nl-NL" dirty="0" smtClean="0"/>
              <a:t>Omdat: er is gerandomiseerd, goede overzichten van uitkomsten en goed geanalyseerd</a:t>
            </a:r>
            <a:endParaRPr lang="nl-N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Resultaten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Conclusie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Discussie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</a:t>
            </a:r>
            <a:r>
              <a:rPr lang="nl-NL" dirty="0" err="1" smtClean="0"/>
              <a:t>usual</a:t>
            </a:r>
            <a:r>
              <a:rPr lang="nl-NL" dirty="0" smtClean="0"/>
              <a:t> care groep staat niet goed beschreven</a:t>
            </a:r>
          </a:p>
          <a:p>
            <a:r>
              <a:rPr lang="nl-NL" dirty="0" smtClean="0"/>
              <a:t>Patiënten die gesimuleerde acupunctuur kregen (met een tandenstoker) scoorde ook beter?</a:t>
            </a:r>
            <a:endParaRPr lang="nl-N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Artikel: </a:t>
            </a:r>
            <a:r>
              <a:rPr lang="en-US" dirty="0"/>
              <a:t>A randomized trial comparing acupuncture, simulated acupuncture, and usual care for chronic low back </a:t>
            </a:r>
            <a:r>
              <a:rPr lang="en-US" dirty="0" smtClean="0"/>
              <a:t>pain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mei</a:t>
            </a:r>
            <a:r>
              <a:rPr lang="en-US" dirty="0" smtClean="0"/>
              <a:t> 2009)</a:t>
            </a:r>
          </a:p>
          <a:p>
            <a:r>
              <a:rPr lang="en-US" dirty="0" err="1" smtClean="0"/>
              <a:t>Doel</a:t>
            </a:r>
            <a:r>
              <a:rPr lang="en-US" dirty="0" smtClean="0"/>
              <a:t>:</a:t>
            </a:r>
            <a:r>
              <a:rPr lang="nl-NL" dirty="0"/>
              <a:t> </a:t>
            </a:r>
            <a:r>
              <a:rPr lang="nl-NL" dirty="0" smtClean="0"/>
              <a:t>3 verschillende manieren van acupunctuur werden vergeleken met gewone zorg bij patiënten met chronische lage rug klachten</a:t>
            </a:r>
            <a:endParaRPr lang="nl-NL" dirty="0"/>
          </a:p>
          <a:p>
            <a:pPr lvl="1"/>
            <a:r>
              <a:rPr lang="nl-NL" i="1" dirty="0" smtClean="0"/>
              <a:t>gestandaardiseerde acupunctuur</a:t>
            </a:r>
          </a:p>
          <a:p>
            <a:pPr lvl="1"/>
            <a:r>
              <a:rPr lang="nl-NL" i="1" dirty="0" smtClean="0"/>
              <a:t>individueel </a:t>
            </a:r>
            <a:r>
              <a:rPr lang="nl-NL" i="1" dirty="0"/>
              <a:t>afgestemde </a:t>
            </a:r>
            <a:r>
              <a:rPr lang="nl-NL" i="1" dirty="0" smtClean="0"/>
              <a:t>acupunctuur</a:t>
            </a:r>
          </a:p>
          <a:p>
            <a:pPr lvl="1"/>
            <a:r>
              <a:rPr lang="nl-NL" i="1" dirty="0" smtClean="0"/>
              <a:t>gesimuleerde acupunctuur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n external file that holds a picture, illustration, etc.&#10;Object name is nihms164975f1.jpg"/>
          <p:cNvPicPr>
            <a:picLocks noChangeAspect="1" noChangeArrowheads="1"/>
          </p:cNvPicPr>
          <p:nvPr/>
        </p:nvPicPr>
        <p:blipFill>
          <a:blip r:embed="rId3" cstate="print"/>
          <a:srcRect b="39314"/>
          <a:stretch>
            <a:fillRect/>
          </a:stretch>
        </p:blipFill>
        <p:spPr bwMode="auto">
          <a:xfrm>
            <a:off x="0" y="1340768"/>
            <a:ext cx="8749480" cy="4733158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Was de toewijzing van de interventie aan de patiënten gerandomiseerd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844824"/>
            <a:ext cx="8147248" cy="4680520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Ja</a:t>
            </a:r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pPr>
              <a:buNone/>
            </a:pPr>
            <a:r>
              <a:rPr lang="en-US" sz="1400" dirty="0" smtClean="0"/>
              <a:t>						recruitment </a:t>
            </a:r>
            <a:r>
              <a:rPr lang="en-US" sz="1400" dirty="0"/>
              <a:t>and randomization procedures </a:t>
            </a:r>
            <a:r>
              <a:rPr lang="en-US" sz="1400" dirty="0" smtClean="0"/>
              <a:t>r.8</a:t>
            </a:r>
            <a:endParaRPr lang="nl-NL" sz="1400" dirty="0"/>
          </a:p>
          <a:p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2800" dirty="0"/>
              <a:t>Degene die patiënten in het onderzoek insluit hoort niet op de hoogte te zijn van de</a:t>
            </a:r>
            <a:br>
              <a:rPr lang="nl-NL" sz="2800" dirty="0"/>
            </a:br>
            <a:r>
              <a:rPr lang="nl-NL" sz="2800" dirty="0" err="1" smtClean="0"/>
              <a:t>randomisatie</a:t>
            </a:r>
            <a:r>
              <a:rPr lang="nl-NL" sz="2800" dirty="0" smtClean="0"/>
              <a:t> volgorde</a:t>
            </a:r>
            <a:r>
              <a:rPr lang="nl-NL" sz="2800" dirty="0"/>
              <a:t>. Was dat hier het geval</a:t>
            </a:r>
            <a:r>
              <a:rPr lang="nl-NL" sz="2800" dirty="0" smtClean="0"/>
              <a:t>?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Te weinig informatie in het artikel om dit te </a:t>
            </a:r>
            <a:r>
              <a:rPr lang="nl-NL" dirty="0" smtClean="0"/>
              <a:t>beantwoorden:</a:t>
            </a:r>
          </a:p>
          <a:p>
            <a:pPr lvl="1"/>
            <a:r>
              <a:rPr lang="nl-NL" dirty="0" smtClean="0"/>
              <a:t>Nadat de deelnemers een vragenlijst hadden beantwoord werden ze in de vier groepen verdeeld.</a:t>
            </a:r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		</a:t>
            </a:r>
            <a:r>
              <a:rPr lang="en-US" sz="1400" dirty="0" smtClean="0"/>
              <a:t>recruitment and randomization procedures r.8</a:t>
            </a:r>
            <a:endParaRPr lang="nl-NL" sz="1400" dirty="0" smtClean="0"/>
          </a:p>
          <a:p>
            <a:endParaRPr lang="nl-NL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Waren de patiënten geblindeerd voor de behandeling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sz="3300" dirty="0" smtClean="0"/>
              <a:t>Ja:</a:t>
            </a:r>
          </a:p>
          <a:p>
            <a:pPr lvl="1"/>
            <a:r>
              <a:rPr lang="nl-NL" sz="3300" dirty="0" smtClean="0"/>
              <a:t>De patiënten van de acupunctuurgroepen werden letterlijk geblindeerd en lagen in </a:t>
            </a:r>
            <a:r>
              <a:rPr lang="nl-NL" sz="3300" dirty="0" err="1" smtClean="0"/>
              <a:t>buiklig</a:t>
            </a:r>
            <a:r>
              <a:rPr lang="nl-NL" sz="3300" dirty="0" smtClean="0"/>
              <a:t> op de behandeltafel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pPr>
              <a:buNone/>
            </a:pPr>
            <a:r>
              <a:rPr lang="nl-NL" sz="1600" dirty="0" smtClean="0"/>
              <a:t>								</a:t>
            </a:r>
            <a:r>
              <a:rPr lang="nl-NL" sz="1600" dirty="0" err="1" smtClean="0"/>
              <a:t>study</a:t>
            </a:r>
            <a:r>
              <a:rPr lang="nl-NL" sz="1600" dirty="0" smtClean="0"/>
              <a:t> </a:t>
            </a:r>
            <a:r>
              <a:rPr lang="nl-NL" sz="1600" dirty="0" err="1"/>
              <a:t>treatments</a:t>
            </a:r>
            <a:r>
              <a:rPr lang="nl-NL" sz="1600" dirty="0"/>
              <a:t> r. </a:t>
            </a:r>
            <a:r>
              <a:rPr lang="nl-NL" sz="1600" dirty="0" smtClean="0"/>
              <a:t>1-3</a:t>
            </a:r>
            <a:endParaRPr lang="nl-NL" sz="1600" dirty="0"/>
          </a:p>
          <a:p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Waren de behandelaars geblindeerd voor de behandeling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Nee:</a:t>
            </a:r>
          </a:p>
          <a:p>
            <a:pPr lvl="1"/>
            <a:r>
              <a:rPr lang="nl-NL" dirty="0" smtClean="0"/>
              <a:t>De behandelaren wisten welke vorm van acupunctuur ze toe gingen passen op de patiënt </a:t>
            </a:r>
          </a:p>
          <a:p>
            <a:pPr lvl="1">
              <a:buNone/>
            </a:pPr>
            <a:endParaRPr lang="nl-NL" sz="1400" dirty="0" smtClean="0"/>
          </a:p>
          <a:p>
            <a:pPr lvl="1">
              <a:buNone/>
            </a:pPr>
            <a:endParaRPr lang="nl-NL" sz="1400" dirty="0"/>
          </a:p>
          <a:p>
            <a:pPr lvl="1">
              <a:buNone/>
            </a:pPr>
            <a:endParaRPr lang="nl-NL" sz="1400" dirty="0" smtClean="0"/>
          </a:p>
          <a:p>
            <a:pPr lvl="1">
              <a:buNone/>
            </a:pPr>
            <a:endParaRPr lang="nl-NL" sz="1400" dirty="0"/>
          </a:p>
          <a:p>
            <a:pPr lvl="1">
              <a:buNone/>
            </a:pPr>
            <a:endParaRPr lang="nl-NL" sz="1400" dirty="0" smtClean="0"/>
          </a:p>
          <a:p>
            <a:pPr lvl="1">
              <a:buNone/>
            </a:pPr>
            <a:endParaRPr lang="nl-NL" sz="1400" dirty="0"/>
          </a:p>
          <a:p>
            <a:pPr lvl="1">
              <a:buNone/>
            </a:pPr>
            <a:endParaRPr lang="nl-NL" sz="1400" dirty="0" smtClean="0"/>
          </a:p>
          <a:p>
            <a:pPr lvl="1">
              <a:buNone/>
            </a:pPr>
            <a:endParaRPr lang="nl-NL" sz="1400" dirty="0"/>
          </a:p>
          <a:p>
            <a:pPr lvl="1">
              <a:buNone/>
            </a:pPr>
            <a:endParaRPr lang="nl-NL" sz="1400" dirty="0" smtClean="0"/>
          </a:p>
          <a:p>
            <a:pPr lvl="1">
              <a:buNone/>
            </a:pPr>
            <a:endParaRPr lang="nl-NL" sz="1400" dirty="0"/>
          </a:p>
          <a:p>
            <a:pPr lvl="1">
              <a:buNone/>
            </a:pPr>
            <a:r>
              <a:rPr lang="nl-NL" sz="1400" dirty="0"/>
              <a:t>	</a:t>
            </a:r>
            <a:r>
              <a:rPr lang="nl-NL" sz="1400" dirty="0" smtClean="0"/>
              <a:t>							</a:t>
            </a:r>
            <a:r>
              <a:rPr lang="nl-NL" sz="1400" dirty="0" err="1" smtClean="0"/>
              <a:t>Study</a:t>
            </a:r>
            <a:r>
              <a:rPr lang="nl-NL" sz="1400" dirty="0" smtClean="0"/>
              <a:t> </a:t>
            </a:r>
            <a:r>
              <a:rPr lang="nl-NL" sz="1400" dirty="0" err="1" smtClean="0"/>
              <a:t>treatments</a:t>
            </a:r>
            <a:endParaRPr lang="nl-NL" sz="1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Waren de effectbeoordelaars geblindeerd voor de behandeling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Ja</a:t>
            </a:r>
          </a:p>
          <a:p>
            <a:pPr lvl="1"/>
            <a:r>
              <a:rPr lang="en-US" dirty="0" smtClean="0"/>
              <a:t>Outcomes were measured at baseline and after 8, 26 and 52 weeks using computer-assisted telephone interviews by interviewers masked to treatment. </a:t>
            </a:r>
            <a:endParaRPr lang="en-US" dirty="0" smtClean="0"/>
          </a:p>
          <a:p>
            <a:pPr lvl="1"/>
            <a:endParaRPr lang="nl-NL" dirty="0" smtClean="0"/>
          </a:p>
          <a:p>
            <a:pPr lvl="1">
              <a:buNone/>
            </a:pPr>
            <a:endParaRPr lang="nl-NL" sz="1400" dirty="0" smtClean="0"/>
          </a:p>
          <a:p>
            <a:pPr lvl="1">
              <a:buNone/>
            </a:pPr>
            <a:endParaRPr lang="nl-NL" sz="1400" dirty="0" smtClean="0"/>
          </a:p>
          <a:p>
            <a:pPr lvl="1">
              <a:buNone/>
            </a:pPr>
            <a:endParaRPr lang="nl-NL" sz="1400" dirty="0" smtClean="0"/>
          </a:p>
          <a:p>
            <a:pPr lvl="1">
              <a:buNone/>
            </a:pPr>
            <a:endParaRPr lang="nl-NL" sz="1400" dirty="0" smtClean="0"/>
          </a:p>
          <a:p>
            <a:pPr lvl="1">
              <a:buNone/>
            </a:pPr>
            <a:endParaRPr lang="nl-NL" sz="1400" dirty="0" smtClean="0"/>
          </a:p>
          <a:p>
            <a:pPr lvl="1">
              <a:buNone/>
            </a:pPr>
            <a:r>
              <a:rPr lang="nl-NL" sz="1400" dirty="0" smtClean="0"/>
              <a:t>	</a:t>
            </a:r>
            <a:r>
              <a:rPr lang="nl-NL" sz="1400" dirty="0" smtClean="0"/>
              <a:t>							</a:t>
            </a:r>
            <a:r>
              <a:rPr lang="nl-NL" sz="1400" dirty="0" err="1" smtClean="0"/>
              <a:t>Outcome</a:t>
            </a:r>
            <a:r>
              <a:rPr lang="nl-NL" sz="1400" dirty="0" smtClean="0"/>
              <a:t> </a:t>
            </a:r>
            <a:r>
              <a:rPr lang="nl-NL" sz="1400" dirty="0" err="1" smtClean="0"/>
              <a:t>measures</a:t>
            </a:r>
            <a:endParaRPr lang="en-US" sz="1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Waren de groepen aan het begin van de trial vergelijkbaar?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Ja</a:t>
            </a:r>
          </a:p>
          <a:p>
            <a:pPr lvl="1"/>
            <a:r>
              <a:rPr lang="nl-NL" dirty="0" smtClean="0"/>
              <a:t>?</a:t>
            </a:r>
            <a:endParaRPr lang="nl-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ig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337660"/>
            <a:ext cx="6192688" cy="552034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Is van een voldoende proportie van alle ingesloten patiënten een volledige follow-up beschikbaar?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Ja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307</Words>
  <Application>Microsoft Office PowerPoint</Application>
  <PresentationFormat>Diavoorstelling (4:3)</PresentationFormat>
  <Paragraphs>109</Paragraphs>
  <Slides>17</Slides>
  <Notes>17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Office-thema</vt:lpstr>
      <vt:lpstr>Presentatie Artikel Traditionele Chinese Geneeskunde</vt:lpstr>
      <vt:lpstr>Inleiding</vt:lpstr>
      <vt:lpstr>Was de toewijzing van de interventie aan de patiënten gerandomiseerd?</vt:lpstr>
      <vt:lpstr>Degene die patiënten in het onderzoek insluit hoort niet op de hoogte te zijn van de randomisatie volgorde. Was dat hier het geval?</vt:lpstr>
      <vt:lpstr>Waren de patiënten geblindeerd voor de behandeling?</vt:lpstr>
      <vt:lpstr>Waren de behandelaars geblindeerd voor de behandeling?</vt:lpstr>
      <vt:lpstr>Waren de effectbeoordelaars geblindeerd voor de behandeling?</vt:lpstr>
      <vt:lpstr>Waren de groepen aan het begin van de trial vergelijkbaar?</vt:lpstr>
      <vt:lpstr>Is van een voldoende proportie van alle ingesloten patiënten een volledige follow-up beschikbaar?</vt:lpstr>
      <vt:lpstr>Zijn alle ingesloten patiënten geanalyseerd in de groep waarin ze waren gerandomiseerd?</vt:lpstr>
      <vt:lpstr>Dia 11</vt:lpstr>
      <vt:lpstr>Zijn de groepen, afgezien van de interventie, gelijk behandeld?</vt:lpstr>
      <vt:lpstr>Zijn de resultaten van het onderzoek valide en toepasbaar?</vt:lpstr>
      <vt:lpstr>Resultaten </vt:lpstr>
      <vt:lpstr>Conclusie </vt:lpstr>
      <vt:lpstr>Discussie </vt:lpstr>
      <vt:lpstr>Dia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Artikel Traditionele Chinese Geneeskunde</dc:title>
  <dc:creator>Jaimy</dc:creator>
  <cp:lastModifiedBy>Jaimy</cp:lastModifiedBy>
  <cp:revision>2</cp:revision>
  <dcterms:created xsi:type="dcterms:W3CDTF">2013-04-06T15:09:00Z</dcterms:created>
  <dcterms:modified xsi:type="dcterms:W3CDTF">2013-04-08T16:58:48Z</dcterms:modified>
</cp:coreProperties>
</file>